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89ac9023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89ac9023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89ac90238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89ac90238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829962d4b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829962d4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8007a19f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8007a19f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8007a19f2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8007a19f2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8762ed8ea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8762ed8ea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007a19f2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8007a19f2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8007a19f2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8007a19f2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8007a19f2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8007a19f2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david@wjinc.net" TargetMode="External"/><Relationship Id="rId4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-445325"/>
            <a:ext cx="9144000" cy="168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980"/>
              <a:t>The Mississippi River, A School of Democracy: </a:t>
            </a:r>
            <a:endParaRPr b="1" sz="298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80"/>
              <a:t>  Five Crises That Drove Collaboration On The Rivers</a:t>
            </a:r>
            <a:endParaRPr b="1" sz="2480"/>
          </a:p>
        </p:txBody>
      </p:sp>
      <p:pic>
        <p:nvPicPr>
          <p:cNvPr id="55" name="Google Shape;55;p13" title="MRivDrainageBasin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363" y="1303150"/>
            <a:ext cx="8371274" cy="613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ctrTitle"/>
          </p:nvPr>
        </p:nvSpPr>
        <p:spPr>
          <a:xfrm>
            <a:off x="4745050" y="0"/>
            <a:ext cx="4298400" cy="280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88"/>
              <a:t>David A. Murray</a:t>
            </a:r>
            <a:endParaRPr sz="3688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44"/>
              <a:t>Senior Writer, </a:t>
            </a:r>
            <a:endParaRPr sz="2544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44"/>
              <a:t>The Waterways Journal</a:t>
            </a:r>
            <a:endParaRPr sz="2544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44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44" u="sng">
                <a:solidFill>
                  <a:schemeClr val="hlink"/>
                </a:solidFill>
                <a:hlinkClick r:id="rId3"/>
              </a:rPr>
              <a:t>david@wjinc.net</a:t>
            </a:r>
            <a:endParaRPr sz="2544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44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44"/>
              <a:t>www.waterwaysjournal.com</a:t>
            </a:r>
            <a:endParaRPr sz="2544"/>
          </a:p>
        </p:txBody>
      </p:sp>
      <p:sp>
        <p:nvSpPr>
          <p:cNvPr id="113" name="Google Shape;113;p22"/>
          <p:cNvSpPr txBox="1"/>
          <p:nvPr>
            <p:ph idx="1" type="subTitle"/>
          </p:nvPr>
        </p:nvSpPr>
        <p:spPr>
          <a:xfrm>
            <a:off x="5022750" y="4757125"/>
            <a:ext cx="3809700" cy="1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2" title="Headshot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08663"/>
            <a:ext cx="4214552" cy="492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5976600" y="216825"/>
            <a:ext cx="3102900" cy="47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2180"/>
              <a:t>Drains 10 States</a:t>
            </a:r>
            <a:endParaRPr sz="218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218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2180"/>
              <a:t>$400-500 B</a:t>
            </a:r>
            <a:r>
              <a:rPr lang="en" sz="2180"/>
              <a:t>illion</a:t>
            </a:r>
            <a:r>
              <a:rPr lang="en" sz="2180"/>
              <a:t> a Year in Economic Activity</a:t>
            </a:r>
            <a:endParaRPr sz="218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218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2180"/>
              <a:t>Supports 1 Million Jobs</a:t>
            </a:r>
            <a:endParaRPr sz="218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218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2180"/>
              <a:t>Gulf is one of the world’s largest export corridor</a:t>
            </a:r>
            <a:endParaRPr sz="218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218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2180"/>
              <a:t>Mississippi river system (including tributaries) has about 18,000+ miles of navigable waterways</a:t>
            </a:r>
            <a:endParaRPr sz="218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218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218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232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232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br>
              <a:rPr lang="en" sz="2460"/>
            </a:br>
            <a:endParaRPr sz="2460"/>
          </a:p>
        </p:txBody>
      </p:sp>
      <p:pic>
        <p:nvPicPr>
          <p:cNvPr descr="Detailed map of Mississippi River tributary structure"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6102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155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Public / Private Collaboration On The Waterways</a:t>
            </a:r>
            <a:endParaRPr b="1"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0" y="821025"/>
            <a:ext cx="9144000" cy="5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400"/>
              <a:t>American</a:t>
            </a:r>
            <a:r>
              <a:rPr b="1" lang="en" sz="1400"/>
              <a:t> Waterways Operators </a:t>
            </a:r>
            <a:r>
              <a:rPr lang="en" sz="1400"/>
              <a:t>- advocacy organization for barge operators</a:t>
            </a:r>
            <a:br>
              <a:rPr lang="en" sz="1400"/>
            </a:br>
            <a:r>
              <a:rPr b="1" lang="en" sz="1400"/>
              <a:t>River Industry Executive Task Force </a:t>
            </a:r>
            <a:r>
              <a:rPr lang="en" sz="1400"/>
              <a:t>(RIETF)--standing task force of the AWO; fosters dialogue between </a:t>
            </a:r>
            <a:br>
              <a:rPr lang="en" sz="1400"/>
            </a:br>
            <a:r>
              <a:rPr lang="en" sz="1400"/>
              <a:t>	Corps of Engineers, U.S. Coast Guard, and the inland towing industry, formed in </a:t>
            </a:r>
            <a:r>
              <a:rPr b="1" lang="en" sz="1400"/>
              <a:t>1988</a:t>
            </a:r>
            <a:br>
              <a:rPr b="1" lang="en" sz="1400"/>
            </a:br>
            <a:r>
              <a:rPr b="1" lang="en" sz="1400"/>
              <a:t>Lower Mississippi River Committee</a:t>
            </a:r>
            <a:r>
              <a:rPr lang="en" sz="1400"/>
              <a:t> (LOMRC)--industry </a:t>
            </a:r>
            <a:r>
              <a:rPr lang="en" sz="1400"/>
              <a:t>group</a:t>
            </a:r>
            <a:r>
              <a:rPr lang="en" sz="1400"/>
              <a:t> works with Corps on dredging and</a:t>
            </a:r>
            <a:br>
              <a:rPr lang="en" sz="1400"/>
            </a:br>
            <a:r>
              <a:rPr lang="en" sz="1400"/>
              <a:t>	 navigation </a:t>
            </a:r>
            <a:br>
              <a:rPr lang="en" sz="1400"/>
            </a:br>
            <a:r>
              <a:rPr lang="en" sz="1400">
                <a:solidFill>
                  <a:schemeClr val="dk1"/>
                </a:solidFill>
              </a:rPr>
              <a:t>Regional Dredging Teams (RDTs) / Harbor Safety Committees (HSCs)</a:t>
            </a:r>
            <a:br>
              <a:rPr lang="en" sz="1400">
                <a:solidFill>
                  <a:schemeClr val="dk1"/>
                </a:solidFill>
              </a:rPr>
            </a:br>
            <a:r>
              <a:rPr b="1" lang="en" sz="1400"/>
              <a:t>Inland Waterways Users Board</a:t>
            </a:r>
            <a:r>
              <a:rPr lang="en" sz="1400"/>
              <a:t> (IWUB)--advises Corps on lock and dam construction </a:t>
            </a:r>
            <a:br>
              <a:rPr lang="en" sz="1400"/>
            </a:br>
            <a:r>
              <a:rPr lang="en" sz="1400"/>
              <a:t>Marine Transportation System National Advisory Committee (MTSNAC)</a:t>
            </a:r>
            <a:br>
              <a:rPr lang="en" sz="1400"/>
            </a:br>
            <a:r>
              <a:rPr lang="en" sz="1400"/>
              <a:t>	--chartered interagency body, advises Sec. of Transportation on maritime issues.</a:t>
            </a:r>
            <a:br>
              <a:rPr lang="en" sz="1400"/>
            </a:br>
            <a:r>
              <a:rPr lang="en" sz="1400"/>
              <a:t>Committee on the Marine Transportation System (CMTS)--another federal interagency body.</a:t>
            </a:r>
            <a:br>
              <a:rPr lang="en" sz="1400"/>
            </a:br>
            <a:r>
              <a:rPr b="1" lang="en" sz="1400"/>
              <a:t>Waterways Council, Inc. </a:t>
            </a:r>
            <a:r>
              <a:rPr lang="en" sz="1400"/>
              <a:t>(WCI) – advocates for waterways infrastructure</a:t>
            </a:r>
            <a:br>
              <a:rPr lang="en" sz="1400"/>
            </a:br>
            <a:r>
              <a:rPr lang="en" sz="1400"/>
              <a:t>National Waterways Council – research arm of WCI</a:t>
            </a:r>
            <a:br>
              <a:rPr lang="en" sz="1400"/>
            </a:br>
            <a:r>
              <a:rPr lang="en" sz="1400">
                <a:solidFill>
                  <a:schemeClr val="dk1"/>
                </a:solidFill>
              </a:rPr>
              <a:t>Area Maritime Security Committees (AMSCs) /  Port-level Working Groups / COTP coordination</a:t>
            </a:r>
            <a:br>
              <a:rPr lang="en" sz="1400">
                <a:solidFill>
                  <a:schemeClr val="dk1"/>
                </a:solidFill>
              </a:rPr>
            </a:br>
            <a:r>
              <a:rPr lang="en" sz="1400"/>
              <a:t>Port Authorities &amp; Port Commissions / </a:t>
            </a:r>
            <a:r>
              <a:rPr lang="en" sz="1400"/>
              <a:t>Statistical Port Groupings</a:t>
            </a:r>
            <a:br>
              <a:rPr lang="en" sz="1400"/>
            </a:br>
            <a:r>
              <a:rPr lang="en" sz="1400"/>
              <a:t>Gulf Intracoastal Waterway stakeholder groups / GICA / A</a:t>
            </a:r>
            <a:r>
              <a:rPr lang="en" sz="1400"/>
              <a:t>merican</a:t>
            </a:r>
            <a:r>
              <a:rPr lang="en" sz="1400"/>
              <a:t> Association of Port Authorities</a:t>
            </a:r>
            <a:br>
              <a:rPr lang="en" sz="1400"/>
            </a:b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0" y="23700"/>
            <a:ext cx="9144000" cy="50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/>
              <a:t>World War I - Inland Waterways Corporation / 	Federal Barge Line (1920-1953)</a:t>
            </a:r>
            <a:br>
              <a:rPr b="1" lang="en" sz="2820"/>
            </a:br>
            <a:r>
              <a:rPr b="1" lang="en" sz="1520"/>
              <a:t>The Herbert Hoover </a:t>
            </a:r>
            <a:r>
              <a:rPr b="1" i="1" lang="en" sz="1520"/>
              <a:t>(below)</a:t>
            </a:r>
            <a:r>
              <a:rPr b="1" lang="en" sz="1520"/>
              <a:t> was a flagship of the IWC, which pioneered towboat innovation and the switch to diesel-power screw vessels</a:t>
            </a:r>
            <a:endParaRPr b="1" sz="15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82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020"/>
          </a:p>
        </p:txBody>
      </p:sp>
      <p:pic>
        <p:nvPicPr>
          <p:cNvPr descr="The Herbert Hoover at work. (Dan Owen/Boat Photo Museum collection)"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350" y="1476600"/>
            <a:ext cx="7220224" cy="353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262475" y="233800"/>
            <a:ext cx="8520600" cy="14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60"/>
              <a:t>1926-7: Mississippi River Flood </a:t>
            </a:r>
            <a:endParaRPr sz="156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60"/>
              <a:t>Flood Control Act of 1928</a:t>
            </a:r>
            <a:r>
              <a:rPr lang="en" sz="1460"/>
              <a:t> authorized the Corps of Engineers to build levees, reservoirs, and navigation structures. It further “federalized” the river system, especially the Mississippi River. </a:t>
            </a:r>
            <a:br>
              <a:rPr lang="en" sz="1460"/>
            </a:br>
            <a:r>
              <a:rPr lang="en" sz="1460"/>
              <a:t>	Flood control was linked to navigation improvements.</a:t>
            </a:r>
            <a:endParaRPr sz="146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t/>
            </a:r>
            <a:endParaRPr sz="1260"/>
          </a:p>
        </p:txBody>
      </p:sp>
      <p:pic>
        <p:nvPicPr>
          <p:cNvPr descr="Flood, 1927 Mississippi River"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9175" y="1714600"/>
            <a:ext cx="6329900" cy="338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125100"/>
            <a:ext cx="862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New Deal 9-Foot Channel Project</a:t>
            </a:r>
            <a:endParaRPr b="1"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591200"/>
            <a:ext cx="85206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/>
              <a:t>Rivers and Harbors Act of 1930</a:t>
            </a:r>
            <a:r>
              <a:rPr lang="en" sz="1300"/>
              <a:t> authorized a </a:t>
            </a:r>
            <a:r>
              <a:rPr b="1" lang="en" sz="1300"/>
              <a:t>9-foot channel project </a:t>
            </a:r>
            <a:r>
              <a:rPr lang="en" sz="1300"/>
              <a:t>on the </a:t>
            </a:r>
            <a:r>
              <a:rPr b="1" lang="en" sz="1300"/>
              <a:t>Upper Mississippi </a:t>
            </a:r>
            <a:r>
              <a:rPr lang="en" sz="1300"/>
              <a:t>(from Minneapolis, MN, to St. Louis, MO).</a:t>
            </a:r>
            <a:br>
              <a:rPr lang="en" sz="1300"/>
            </a:br>
            <a:r>
              <a:rPr b="1" lang="en" sz="1300"/>
              <a:t>23 lock and dam sites between Minneapolis</a:t>
            </a:r>
            <a:r>
              <a:rPr lang="en" sz="1300"/>
              <a:t> (Lock &amp; Dam 1) and Alton, Illinois (Lock &amp; Dam 26 at the time).</a:t>
            </a:r>
            <a:br>
              <a:rPr lang="en" sz="1300"/>
            </a:br>
            <a:r>
              <a:rPr b="1" lang="en" sz="1300"/>
              <a:t>Illinois Waterway; </a:t>
            </a:r>
            <a:r>
              <a:rPr lang="en" sz="1300"/>
              <a:t>7 locks and dams completed 1933.       </a:t>
            </a:r>
            <a:br>
              <a:rPr lang="en" sz="1300"/>
            </a:br>
            <a:r>
              <a:rPr lang="en" sz="1300"/>
              <a:t> 	</a:t>
            </a:r>
            <a:r>
              <a:rPr i="1" lang="en" sz="1700"/>
              <a:t>Below: Lock &amp; Dam 13, Davenport, Iowa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325" y="2304950"/>
            <a:ext cx="7702950" cy="365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ctrTitle"/>
          </p:nvPr>
        </p:nvSpPr>
        <p:spPr>
          <a:xfrm>
            <a:off x="311700" y="74700"/>
            <a:ext cx="8520600" cy="60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900"/>
              <a:t>World War II</a:t>
            </a:r>
            <a:endParaRPr b="1" sz="3900"/>
          </a:p>
        </p:txBody>
      </p:sp>
      <p:sp>
        <p:nvSpPr>
          <p:cNvPr id="92" name="Google Shape;92;p19"/>
          <p:cNvSpPr txBox="1"/>
          <p:nvPr/>
        </p:nvSpPr>
        <p:spPr>
          <a:xfrm>
            <a:off x="0" y="640275"/>
            <a:ext cx="90318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War agencies coordinated closely with barge operators, standardized barge designs, and provided resources to maximize inland waterway use.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descr="Higgins 36-foot ramped landing boat" id="93" name="Google Shape;93;p19" title="Higgins 36-foot ramped landing boa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7250" y="1440625"/>
            <a:ext cx="6776175" cy="386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ctrTitle"/>
          </p:nvPr>
        </p:nvSpPr>
        <p:spPr>
          <a:xfrm>
            <a:off x="148200" y="0"/>
            <a:ext cx="8995800" cy="7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290"/>
              <a:t>1970’s: </a:t>
            </a:r>
            <a:r>
              <a:rPr b="1" lang="en" sz="3290"/>
              <a:t>Earl Butz’s Ag Export Push</a:t>
            </a:r>
            <a:endParaRPr b="1" sz="2390"/>
          </a:p>
        </p:txBody>
      </p:sp>
      <p:sp>
        <p:nvSpPr>
          <p:cNvPr id="99" name="Google Shape;99;p20"/>
          <p:cNvSpPr txBox="1"/>
          <p:nvPr/>
        </p:nvSpPr>
        <p:spPr>
          <a:xfrm>
            <a:off x="228750" y="1857950"/>
            <a:ext cx="8681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pic>
        <p:nvPicPr>
          <p:cNvPr descr="Food Movers: Lock, Stock and Barges" id="100" name="Google Shape;100;p20"/>
          <p:cNvPicPr preferRelativeResize="0"/>
          <p:nvPr/>
        </p:nvPicPr>
        <p:blipFill rotWithShape="1">
          <a:blip r:embed="rId3">
            <a:alphaModFix/>
          </a:blip>
          <a:srcRect b="2305" l="0" r="0" t="0"/>
          <a:stretch/>
        </p:blipFill>
        <p:spPr>
          <a:xfrm>
            <a:off x="917625" y="757800"/>
            <a:ext cx="7377175" cy="428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ctrTitle"/>
          </p:nvPr>
        </p:nvSpPr>
        <p:spPr>
          <a:xfrm>
            <a:off x="39600" y="0"/>
            <a:ext cx="9065100" cy="13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br>
              <a:rPr b="1" lang="en" sz="4080"/>
            </a:br>
            <a:r>
              <a:rPr b="1" lang="en" sz="4080"/>
              <a:t>1978-80: </a:t>
            </a:r>
            <a:r>
              <a:rPr b="1" lang="en" sz="4080"/>
              <a:t>Crash, recovery and a seat at the table</a:t>
            </a:r>
            <a:endParaRPr b="1" sz="4080"/>
          </a:p>
        </p:txBody>
      </p:sp>
      <p:sp>
        <p:nvSpPr>
          <p:cNvPr id="106" name="Google Shape;106;p21"/>
          <p:cNvSpPr txBox="1"/>
          <p:nvPr/>
        </p:nvSpPr>
        <p:spPr>
          <a:xfrm>
            <a:off x="5517775" y="1398000"/>
            <a:ext cx="3139200" cy="3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T</a:t>
            </a:r>
            <a:r>
              <a:rPr lang="en" sz="1300"/>
              <a:t>he</a:t>
            </a:r>
            <a:r>
              <a:rPr b="1" lang="en" sz="1300"/>
              <a:t> Inland Waterways Users Board  is </a:t>
            </a:r>
            <a:r>
              <a:rPr lang="en" sz="1300"/>
              <a:t>created as part of the </a:t>
            </a:r>
            <a:r>
              <a:rPr b="1" lang="en" sz="1300"/>
              <a:t>Inland Waterways Revenue Act of 1978 </a:t>
            </a:r>
            <a:r>
              <a:rPr lang="en" sz="1300"/>
              <a:t>(Public Law 95-502). It established the </a:t>
            </a:r>
            <a:r>
              <a:rPr b="1" lang="en" sz="1300"/>
              <a:t>fuel tax on barges </a:t>
            </a:r>
            <a:r>
              <a:rPr lang="en" sz="1300"/>
              <a:t>that finances </a:t>
            </a:r>
            <a:r>
              <a:rPr b="1" lang="en" sz="1300"/>
              <a:t>the Inland Waterways Trust Fund (IWTF).</a:t>
            </a:r>
            <a:r>
              <a:rPr lang="en" sz="1300"/>
              <a:t> </a:t>
            </a:r>
            <a:endParaRPr sz="13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The </a:t>
            </a:r>
            <a:r>
              <a:rPr b="1" lang="en" sz="1300"/>
              <a:t>IWUB</a:t>
            </a:r>
            <a:r>
              <a:rPr lang="en" sz="1300"/>
              <a:t> advises the U.S. Army Corps of Engineers and Congress on prioritization, funding, and management of IWTF projects for the inland and intracoastal waterways system. / “</a:t>
            </a:r>
            <a:r>
              <a:rPr b="1" lang="en" sz="1300"/>
              <a:t>Y</a:t>
            </a:r>
            <a:r>
              <a:rPr b="1" lang="en" sz="1300"/>
              <a:t>ou pay, you say”.</a:t>
            </a:r>
            <a:endParaRPr b="1" sz="1300"/>
          </a:p>
        </p:txBody>
      </p:sp>
      <p:pic>
        <p:nvPicPr>
          <p:cNvPr id="107" name="Google Shape;107;p21" title="pusher-350763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00" y="1398000"/>
            <a:ext cx="5212575" cy="358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